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76" r:id="rId4"/>
    <p:sldId id="277" r:id="rId5"/>
    <p:sldId id="278" r:id="rId6"/>
    <p:sldId id="284" r:id="rId7"/>
    <p:sldId id="288" r:id="rId8"/>
    <p:sldId id="281" r:id="rId9"/>
    <p:sldId id="283" r:id="rId10"/>
    <p:sldId id="289" r:id="rId11"/>
    <p:sldId id="291" r:id="rId12"/>
    <p:sldId id="286" r:id="rId13"/>
    <p:sldId id="287" r:id="rId14"/>
    <p:sldId id="285" r:id="rId15"/>
    <p:sldId id="292" r:id="rId16"/>
    <p:sldId id="293" r:id="rId17"/>
    <p:sldId id="28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660033"/>
    <a:srgbClr val="FFFFFF"/>
    <a:srgbClr val="F0A334"/>
    <a:srgbClr val="232461"/>
    <a:srgbClr val="FFF0DC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103" d="100"/>
          <a:sy n="103" d="100"/>
        </p:scale>
        <p:origin x="114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Nepasitikrinusių sveikatą vaikų dalis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6562499999999999E-2"/>
                  <c:y val="-6.3281246107206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16-4D1E-8E3B-B44076577044}"/>
                </c:ext>
              </c:extLst>
            </c:dLbl>
            <c:dLbl>
              <c:idx val="1"/>
              <c:layout>
                <c:manualLayout>
                  <c:x val="-1.0937500000000057E-2"/>
                  <c:y val="-6.0937496251384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6.47</c:v>
                </c:pt>
                <c:pt idx="1">
                  <c:v>2.88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037409140761061E-2"/>
                  <c:y val="-3.6263933371900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D1E-8E3B-B44076577044}"/>
                </c:ext>
              </c:extLst>
            </c:dLbl>
            <c:dLbl>
              <c:idx val="1"/>
              <c:layout>
                <c:manualLayout>
                  <c:x val="-6.25E-2"/>
                  <c:y val="-3.51562478373371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93.53</c:v>
                </c:pt>
                <c:pt idx="1">
                  <c:v>97.12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581056"/>
        <c:axId val="133611520"/>
        <c:axId val="0"/>
      </c:bar3DChart>
      <c:catAx>
        <c:axId val="13358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3611520"/>
        <c:crosses val="autoZero"/>
        <c:auto val="1"/>
        <c:lblAlgn val="ctr"/>
        <c:lblOffset val="100"/>
        <c:noMultiLvlLbl val="0"/>
      </c:catAx>
      <c:valAx>
        <c:axId val="13361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8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164845792622608"/>
          <c:y val="0.18590568492214044"/>
          <c:w val="0.19673318280938004"/>
          <c:h val="0.4250318390113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342411360966897"/>
          <c:y val="2.6233041065964774E-2"/>
          <c:w val="0.46598856882473988"/>
          <c:h val="0.886480674687237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D8C-49B9-A70B-F90FB453302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 seka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8C-49B9-A70B-F90FB4533020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256053887885309E-3"/>
                  <c:y val="-0.146898231045387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753384559092573E-2"/>
                      <c:h val="0.147947504124283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D8C-49B9-A70B-F90FB4533020}"/>
                </c:ext>
              </c:extLst>
            </c:dLbl>
            <c:dLbl>
              <c:idx val="1"/>
              <c:layout>
                <c:manualLayout>
                  <c:x val="1.3721185510428101E-2"/>
                  <c:y val="-1.5739096183434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8C-49B9-A70B-F90FB4533020}"/>
                </c:ext>
              </c:extLst>
            </c:dLbl>
            <c:dLbl>
              <c:idx val="2"/>
              <c:layout>
                <c:manualLayout>
                  <c:x val="1.3721185510428101E-2"/>
                  <c:y val="-5.7709916064350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19063300402492E-2"/>
                      <c:h val="8.49911193905458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D8C-49B9-A70B-F90FB4533020}"/>
                </c:ext>
              </c:extLst>
            </c:dLbl>
            <c:dLbl>
              <c:idx val="3"/>
              <c:layout>
                <c:manualLayout>
                  <c:x val="1.6008049762166118E-2"/>
                  <c:y val="-1.20227818074776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8C-49B9-A70B-F90FB4533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95.87</c:v>
                </c:pt>
                <c:pt idx="1">
                  <c:v>4.4400000000000004</c:v>
                </c:pt>
                <c:pt idx="2">
                  <c:v>1.65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8C-49B9-A70B-F90FB45330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979648"/>
        <c:axId val="163981184"/>
        <c:axId val="0"/>
      </c:bar3DChart>
      <c:catAx>
        <c:axId val="16397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3981184"/>
        <c:crosses val="autoZero"/>
        <c:auto val="1"/>
        <c:lblAlgn val="ctr"/>
        <c:lblOffset val="100"/>
        <c:noMultiLvlLbl val="0"/>
      </c:catAx>
      <c:valAx>
        <c:axId val="16398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397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71766459260395E-2"/>
          <c:y val="7.5178024757087722E-2"/>
          <c:w val="0.85220183699588792"/>
          <c:h val="0.82851390922401169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Proc.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A7C-4608-82D4-7CD5601909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5A7C-4608-82D4-7CD5601909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5A7C-4608-82D4-7CD5601909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A7C-4608-82D4-7CD56019090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5A7C-4608-82D4-7CD56019090D}"/>
              </c:ext>
            </c:extLst>
          </c:dPt>
          <c:dLbls>
            <c:dLbl>
              <c:idx val="0"/>
              <c:layout>
                <c:manualLayout>
                  <c:x val="-3.6864621173510748E-2"/>
                  <c:y val="1.843015398658309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83826540107948"/>
                      <c:h val="0.146186307505838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A7C-4608-82D4-7CD56019090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7C-4608-82D4-7CD56019090D}"/>
                </c:ext>
              </c:extLst>
            </c:dLbl>
            <c:dLbl>
              <c:idx val="2"/>
              <c:layout>
                <c:manualLayout>
                  <c:x val="-0.18364198200308576"/>
                  <c:y val="-0.341675537376703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7C-4608-82D4-7CD56019090D}"/>
                </c:ext>
              </c:extLst>
            </c:dLbl>
            <c:dLbl>
              <c:idx val="3"/>
              <c:layout>
                <c:manualLayout>
                  <c:x val="-4.9510746724931451E-18"/>
                  <c:y val="-0.125715345388696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88069979527266"/>
                      <c:h val="0.123626022625875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A7C-4608-82D4-7CD56019090D}"/>
                </c:ext>
              </c:extLst>
            </c:dLbl>
            <c:dLbl>
              <c:idx val="4"/>
              <c:layout>
                <c:manualLayout>
                  <c:x val="0.10346684438633218"/>
                  <c:y val="9.7011957907509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7C-4608-82D4-7CD560190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Antsvoris</c:v>
                </c:pt>
                <c:pt idx="1">
                  <c:v>Neįvertinta</c:v>
                </c:pt>
                <c:pt idx="2">
                  <c:v>Normalus svoris</c:v>
                </c:pt>
                <c:pt idx="3">
                  <c:v>Nutukimas</c:v>
                </c:pt>
                <c:pt idx="4">
                  <c:v>Per mažas svoris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7.44</c:v>
                </c:pt>
                <c:pt idx="1">
                  <c:v>0</c:v>
                </c:pt>
                <c:pt idx="2">
                  <c:v>55.56</c:v>
                </c:pt>
                <c:pt idx="3">
                  <c:v>1.48</c:v>
                </c:pt>
                <c:pt idx="4">
                  <c:v>30.58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C-4608-82D4-7CD5601909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 2021/2022m.m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0-03A0-4191-A078-A349F21EA67E}"/>
              </c:ext>
            </c:extLst>
          </c:dPt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41FE-A219-4AECE543E39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2022/2023m.m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96.97</c:v>
                </c:pt>
                <c:pt idx="1">
                  <c:v>2.2000000000000002</c:v>
                </c:pt>
                <c:pt idx="2">
                  <c:v>0.78</c:v>
                </c:pt>
                <c:pt idx="3">
                  <c:v>0.48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D-41FE-A219-4AECE543E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68064"/>
        <c:axId val="124169600"/>
        <c:axId val="0"/>
      </c:bar3DChart>
      <c:catAx>
        <c:axId val="124168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4169600"/>
        <c:crosses val="autoZero"/>
        <c:auto val="1"/>
        <c:lblAlgn val="ctr"/>
        <c:lblOffset val="100"/>
        <c:noMultiLvlLbl val="0"/>
      </c:catAx>
      <c:valAx>
        <c:axId val="124169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241680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kpi+KPI indekso pasiskirstymas pagal </a:t>
            </a:r>
            <a:r>
              <a:rPr lang="lt-LT"/>
              <a:t>vaikų amžių</a:t>
            </a:r>
            <a:endParaRPr lang="en-US"/>
          </a:p>
        </c:rich>
      </c:tx>
      <c:layout>
        <c:manualLayout>
          <c:xMode val="edge"/>
          <c:yMode val="edge"/>
          <c:x val="0.146756037100998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1">
                  <c:v>14.29</c:v>
                </c:pt>
                <c:pt idx="2">
                  <c:v>9.52</c:v>
                </c:pt>
                <c:pt idx="3">
                  <c:v>11.54</c:v>
                </c:pt>
                <c:pt idx="4">
                  <c:v>28.58</c:v>
                </c:pt>
                <c:pt idx="5">
                  <c:v>15.38</c:v>
                </c:pt>
                <c:pt idx="6">
                  <c:v>17.27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C-495E-A209-55448A0D19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100</c:v>
                </c:pt>
                <c:pt idx="1">
                  <c:v>96.55</c:v>
                </c:pt>
                <c:pt idx="2">
                  <c:v>94.44</c:v>
                </c:pt>
                <c:pt idx="3">
                  <c:v>88.89</c:v>
                </c:pt>
                <c:pt idx="4">
                  <c:v>94.59</c:v>
                </c:pt>
                <c:pt idx="5">
                  <c:v>94.44</c:v>
                </c:pt>
                <c:pt idx="6">
                  <c:v>77.27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CF-4565-8707-C17BE763943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4193408"/>
        <c:axId val="124207488"/>
      </c:barChart>
      <c:catAx>
        <c:axId val="12419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207488"/>
        <c:crosses val="autoZero"/>
        <c:auto val="1"/>
        <c:lblAlgn val="ctr"/>
        <c:lblOffset val="100"/>
        <c:noMultiLvlLbl val="0"/>
      </c:catAx>
      <c:valAx>
        <c:axId val="12420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19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Kpi+KPI Indekso pasiskirstymas pagal klases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1.79</c:v>
                </c:pt>
                <c:pt idx="1">
                  <c:v>27.78</c:v>
                </c:pt>
                <c:pt idx="2">
                  <c:v>5.38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B-49A4-B4BB-5625FDDB30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5702144"/>
        <c:axId val="125704832"/>
      </c:barChart>
      <c:catAx>
        <c:axId val="1257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5704832"/>
        <c:crosses val="autoZero"/>
        <c:auto val="1"/>
        <c:lblAlgn val="ctr"/>
        <c:lblOffset val="100"/>
        <c:noMultiLvlLbl val="0"/>
      </c:catAx>
      <c:valAx>
        <c:axId val="1257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0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74037298654147E-2"/>
          <c:y val="3.3022299648168864E-2"/>
          <c:w val="0.93281698365736287"/>
          <c:h val="0.70799853969628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1.79</c:v>
                </c:pt>
                <c:pt idx="1">
                  <c:v>27.78</c:v>
                </c:pt>
                <c:pt idx="2">
                  <c:v>5.38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9-467B-9C33-FAF793D0ED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76.790000000000006</c:v>
                </c:pt>
                <c:pt idx="1">
                  <c:v>83.33</c:v>
                </c:pt>
                <c:pt idx="2">
                  <c:v>77.69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9-467B-9C33-FAF793D0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745792"/>
        <c:axId val="125751680"/>
      </c:barChart>
      <c:catAx>
        <c:axId val="12574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51680"/>
        <c:crosses val="autoZero"/>
        <c:auto val="1"/>
        <c:lblAlgn val="ctr"/>
        <c:lblOffset val="100"/>
        <c:noMultiLvlLbl val="0"/>
      </c:catAx>
      <c:valAx>
        <c:axId val="12575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4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315451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Nida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Pakalniškienė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838875"/>
            <a:ext cx="10964978" cy="219558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laipėdos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miesto lopšelį-darželį ,,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Obel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ėlė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m.m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duomenų analizė</a:t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335280" y="2794898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04" y="363682"/>
            <a:ext cx="10518648" cy="1037662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fizinio ugdymo grupes 2021-2023 m.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C68887A-438E-44F7-84F7-74E7B96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4" y="635329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78CF1E3F-5F11-407D-8ED2-FDD04B1A8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03705"/>
              </p:ext>
            </p:extLst>
          </p:nvPr>
        </p:nvGraphicFramePr>
        <p:xfrm>
          <a:off x="798536" y="1140031"/>
          <a:ext cx="10850920" cy="52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6" y="529936"/>
            <a:ext cx="11815828" cy="571500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Dantų ėduonies intensyvumo (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kpi+KPI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22/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7333EA7-11B6-480F-A3FE-0EEDED48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3932157-C1A5-4B58-A007-D5DE3C82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8029283" y="1421895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FAA3433-C84B-4953-8EB2-9CDF9A7C2F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747078"/>
              </p:ext>
            </p:extLst>
          </p:nvPr>
        </p:nvGraphicFramePr>
        <p:xfrm>
          <a:off x="251519" y="1554728"/>
          <a:ext cx="6569958" cy="46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BA50A40-2265-4F4A-B520-9576C2113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899121"/>
              </p:ext>
            </p:extLst>
          </p:nvPr>
        </p:nvGraphicFramePr>
        <p:xfrm>
          <a:off x="6911438" y="2927409"/>
          <a:ext cx="4827979" cy="362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104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C94A02-8450-4C63-901E-AA0FB5E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27" y="280693"/>
            <a:ext cx="12275127" cy="1091628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Vaikai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turintys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sveikus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dantis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2022/2023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D9DC9DA-20FE-4EA5-AADD-5C783ACF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0" y="6384256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81F1B6E-E2DB-48B7-BA07-DBF72A40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67E9C3E-6B40-4A77-BD13-25497B7B1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309513"/>
              </p:ext>
            </p:extLst>
          </p:nvPr>
        </p:nvGraphicFramePr>
        <p:xfrm>
          <a:off x="755576" y="1246909"/>
          <a:ext cx="10418392" cy="5330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500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2 m. profilaktiškai sveikatą pasitikrino 97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Dantų ir žandikaulių įvertinimą atliko 93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53 proc. vaikų. 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4,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44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buvo nurodytos bendros, 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1,65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– specialiosios rekomendacijos. Pritaikytas maitinimas buvo paskirstas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0 proc.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vaikų.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m.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 proc.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 turėjo per didelį, o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– per mažą svorį.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m. 96,97 proc. vaikų, priskirti pagrindinei fizinio ugdymo grupei.</a:t>
            </a:r>
          </a:p>
          <a:p>
            <a:pPr lvl="0" algn="just"/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m.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neturėjo ėduonies pažeistų dantų. 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77,</a:t>
            </a:r>
            <a:r>
              <a:rPr lang="lt-LT" sz="27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69 proc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vaikų neturėjo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</a:t>
            </a: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pilnavertei mitybai bei profilaktiniam regėjimo tikrinimui. 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234284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273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 sveikatos pažymėjimas.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 (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VAIKAI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77" y="258730"/>
            <a:ext cx="12343312" cy="1262507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vaikai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4227357"/>
              </p:ext>
            </p:extLst>
          </p:nvPr>
        </p:nvGraphicFramePr>
        <p:xfrm>
          <a:off x="831272" y="1433945"/>
          <a:ext cx="10703507" cy="49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80693"/>
            <a:ext cx="11972603" cy="1429354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2022-2023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urinio vietos rezervavimo ženklas 5">
            <a:extLst>
              <a:ext uri="{FF2B5EF4-FFF2-40B4-BE49-F238E27FC236}">
                <a16:creationId xmlns:a16="http://schemas.microsoft.com/office/drawing/2014/main" id="{92DB1379-569B-4C4C-A5FA-4CC01650C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836033"/>
              </p:ext>
            </p:extLst>
          </p:nvPr>
        </p:nvGraphicFramePr>
        <p:xfrm>
          <a:off x="542544" y="1710047"/>
          <a:ext cx="10905269" cy="467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550718" y="3044279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74"/>
            <a:ext cx="11756571" cy="1258761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Vaikų pasiskirstymas pagal KMI, </a:t>
            </a:r>
            <a:b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35" y="6212182"/>
            <a:ext cx="5760021" cy="344932"/>
          </a:xfrm>
        </p:spPr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504558"/>
              </p:ext>
            </p:extLst>
          </p:nvPr>
        </p:nvGraphicFramePr>
        <p:xfrm>
          <a:off x="542544" y="1282535"/>
          <a:ext cx="10917936" cy="585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749</Words>
  <Application>Microsoft Office PowerPoint</Application>
  <PresentationFormat>Plačiaekranė</PresentationFormat>
  <Paragraphs>83</Paragraphs>
  <Slides>18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8" baseType="lpstr">
      <vt:lpstr>Arial</vt:lpstr>
      <vt:lpstr>Calibri</vt:lpstr>
      <vt:lpstr>Montserrat Medium</vt:lpstr>
      <vt:lpstr>Rando</vt:lpstr>
      <vt:lpstr>Segoe UI Symbol</vt:lpstr>
      <vt:lpstr>System Font Regular</vt:lpstr>
      <vt:lpstr>Space Grotesk</vt:lpstr>
      <vt:lpstr>Space Grotesk Medium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vaikai  2022-2023 m.M. (proc.)</vt:lpstr>
      <vt:lpstr>Bendrosios ir specialiosios rekomendacijos, pritaikytas maitinimas 2022-2023 m.m. (proc.)</vt:lpstr>
      <vt:lpstr>„PowerPoint“ pateiktis</vt:lpstr>
      <vt:lpstr>Vaikų pasiskirstymas pagal KMI,  2022-2023 m.M. (proc.)</vt:lpstr>
      <vt:lpstr>„PowerPoint“ pateiktis</vt:lpstr>
      <vt:lpstr>Vaikų pasiskirstymas pagal fizinio ugdymo grupes 2021-2023 m. (proc.)</vt:lpstr>
      <vt:lpstr>„PowerPoint“ pateiktis</vt:lpstr>
      <vt:lpstr>Dantų ėduonies intensyvumo (kpi+KPI) indeksas  2022/2023 m.m.</vt:lpstr>
      <vt:lpstr>Vaikai, turintys sveikus dantis,  2022/2023 m.m.</vt:lpstr>
      <vt:lpstr>Apibendrinimas 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Obelele</cp:lastModifiedBy>
  <cp:revision>80</cp:revision>
  <dcterms:created xsi:type="dcterms:W3CDTF">2019-07-24T07:24:43Z</dcterms:created>
  <dcterms:modified xsi:type="dcterms:W3CDTF">2022-12-01T08:32:57Z</dcterms:modified>
</cp:coreProperties>
</file>